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60" r:id="rId1"/>
  </p:sldMasterIdLst>
  <p:notesMasterIdLst>
    <p:notesMasterId r:id="rId12"/>
  </p:notesMasterIdLst>
  <p:sldIdLst>
    <p:sldId id="466" r:id="rId2"/>
    <p:sldId id="465" r:id="rId3"/>
    <p:sldId id="477" r:id="rId4"/>
    <p:sldId id="476" r:id="rId5"/>
    <p:sldId id="469" r:id="rId6"/>
    <p:sldId id="479" r:id="rId7"/>
    <p:sldId id="480" r:id="rId8"/>
    <p:sldId id="478" r:id="rId9"/>
    <p:sldId id="366" r:id="rId10"/>
    <p:sldId id="467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ורד שפיר קיסר" initials="ושק" lastIdx="3" clrIdx="0"/>
  <p:cmAuthor id="1" name="ורד שפיר" initials="וש" lastIdx="4" clrIdx="1"/>
  <p:cmAuthor id="2" name="רונית אוליאל-מירקין" initials="רא" lastIdx="6" clrIdx="2">
    <p:extLst>
      <p:ext uri="{19B8F6BF-5375-455C-9EA6-DF929625EA0E}">
        <p15:presenceInfo xmlns:p15="http://schemas.microsoft.com/office/powerpoint/2012/main" userId="S-1-5-21-60493477-2146455087-3665346643-138882" providerId="AD"/>
      </p:ext>
    </p:extLst>
  </p:cmAuthor>
  <p:cmAuthor id="3" name="Hewlett-Packard Company" initials="V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5204" autoAdjust="0"/>
  </p:normalViewPr>
  <p:slideViewPr>
    <p:cSldViewPr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התפלגות מספר מקבלי שירותי שיקום במהלך שנה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'[נתונים לשקפים לעדכון לאינה מדי שנה 2022 - דף שני (נשמר אוטומטית).xlsx]שקף '!$C$4</c:f>
              <c:strCache>
                <c:ptCount val="1"/>
                <c:pt idx="0">
                  <c:v>במהלך השנה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'[נתונים לשקפים לעדכון לאינה מדי שנה 2022 - דף שני (נשמר אוטומטית).xlsx]שקף '!$B$5:$B$27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'[נתונים לשקפים לעדכון לאינה מדי שנה 2022 - דף שני (נשמר אוטומטית).xlsx]שקף '!$C$5:$C$27</c:f>
              <c:numCache>
                <c:formatCode>_ * #,##0_ ;_ * \-#,##0_ ;_ * "-"??_ ;_ @_ </c:formatCode>
                <c:ptCount val="23"/>
                <c:pt idx="0">
                  <c:v>6710</c:v>
                </c:pt>
                <c:pt idx="1">
                  <c:v>7512</c:v>
                </c:pt>
                <c:pt idx="2">
                  <c:v>9259</c:v>
                </c:pt>
                <c:pt idx="3">
                  <c:v>10928</c:v>
                </c:pt>
                <c:pt idx="4">
                  <c:v>12580</c:v>
                </c:pt>
                <c:pt idx="5">
                  <c:v>14349</c:v>
                </c:pt>
                <c:pt idx="6">
                  <c:v>15100</c:v>
                </c:pt>
                <c:pt idx="7">
                  <c:v>16273</c:v>
                </c:pt>
                <c:pt idx="8">
                  <c:v>17609</c:v>
                </c:pt>
                <c:pt idx="9">
                  <c:v>18173</c:v>
                </c:pt>
                <c:pt idx="10">
                  <c:v>18758</c:v>
                </c:pt>
                <c:pt idx="11">
                  <c:v>19243</c:v>
                </c:pt>
                <c:pt idx="12">
                  <c:v>20071</c:v>
                </c:pt>
                <c:pt idx="13">
                  <c:v>20584</c:v>
                </c:pt>
                <c:pt idx="14">
                  <c:v>21918</c:v>
                </c:pt>
                <c:pt idx="15">
                  <c:v>22957</c:v>
                </c:pt>
                <c:pt idx="16">
                  <c:v>24457</c:v>
                </c:pt>
                <c:pt idx="17">
                  <c:v>25997</c:v>
                </c:pt>
                <c:pt idx="18">
                  <c:v>27497</c:v>
                </c:pt>
                <c:pt idx="19">
                  <c:v>29271</c:v>
                </c:pt>
                <c:pt idx="20">
                  <c:v>30988</c:v>
                </c:pt>
                <c:pt idx="21">
                  <c:v>32921</c:v>
                </c:pt>
                <c:pt idx="22" formatCode="General">
                  <c:v>35751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485B-B919-9924B794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3968384"/>
        <c:axId val="40396992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'[נתונים לשקפים לעדכון לאינה מדי שנה 2022 - דף שני (נשמר אוטומטית).xlsx]שקף '!$D$4</c15:sqref>
                        </c15:formulaRef>
                      </c:ext>
                    </c:extLst>
                    <c:strCache>
                      <c:ptCount val="1"/>
                      <c:pt idx="0">
                        <c:v>בסוף השנה</c:v>
                      </c:pt>
                    </c:strCache>
                  </c:strRef>
                </c:tx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'[נתונים לשקפים לעדכון לאינה מדי שנה 2022 - דף שני (נשמר אוטומטית).xlsx]שקף '!$B$5:$B$27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'[נתונים לשקפים לעדכון לאינה מדי שנה 2022 - דף שני (נשמר אוטומטית).xlsx]שקף '!$D$5:$D$27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23"/>
                      <c:pt idx="0">
                        <c:v>5298</c:v>
                      </c:pt>
                      <c:pt idx="1">
                        <c:v>5503</c:v>
                      </c:pt>
                      <c:pt idx="2">
                        <c:v>7674</c:v>
                      </c:pt>
                      <c:pt idx="3">
                        <c:v>9102</c:v>
                      </c:pt>
                      <c:pt idx="4">
                        <c:v>10595</c:v>
                      </c:pt>
                      <c:pt idx="5">
                        <c:v>12013</c:v>
                      </c:pt>
                      <c:pt idx="6">
                        <c:v>12531</c:v>
                      </c:pt>
                      <c:pt idx="7">
                        <c:v>13817</c:v>
                      </c:pt>
                      <c:pt idx="8">
                        <c:v>14779</c:v>
                      </c:pt>
                      <c:pt idx="9">
                        <c:v>15466</c:v>
                      </c:pt>
                      <c:pt idx="10">
                        <c:v>15973</c:v>
                      </c:pt>
                      <c:pt idx="11">
                        <c:v>16565</c:v>
                      </c:pt>
                      <c:pt idx="12">
                        <c:v>16884</c:v>
                      </c:pt>
                      <c:pt idx="13">
                        <c:v>18057</c:v>
                      </c:pt>
                      <c:pt idx="14">
                        <c:v>19232</c:v>
                      </c:pt>
                      <c:pt idx="15">
                        <c:v>20162</c:v>
                      </c:pt>
                      <c:pt idx="16">
                        <c:v>21663</c:v>
                      </c:pt>
                      <c:pt idx="17">
                        <c:v>22986</c:v>
                      </c:pt>
                      <c:pt idx="18">
                        <c:v>24439</c:v>
                      </c:pt>
                      <c:pt idx="19">
                        <c:v>26382</c:v>
                      </c:pt>
                      <c:pt idx="20">
                        <c:v>28104</c:v>
                      </c:pt>
                      <c:pt idx="21">
                        <c:v>29559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F7C-485B-B919-9924B7948815}"/>
                  </c:ext>
                </c:extLst>
              </c15:ser>
            </c15:filteredBarSeries>
          </c:ext>
        </c:extLst>
      </c:barChart>
      <c:catAx>
        <c:axId val="4039683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3969920"/>
        <c:crosses val="autoZero"/>
        <c:auto val="1"/>
        <c:lblAlgn val="ctr"/>
        <c:lblOffset val="100"/>
        <c:noMultiLvlLbl val="0"/>
      </c:catAx>
      <c:valAx>
        <c:axId val="4039699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39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15223097112855E-2"/>
          <c:y val="0.17175925925925928"/>
          <c:w val="0.7829538495188102"/>
          <c:h val="0.6225306211723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גיליון1!$C$77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גיליון1!$B$78:$B$85</c:f>
              <c:strCache>
                <c:ptCount val="7"/>
                <c:pt idx="0">
                  <c:v>דיור                          </c:v>
                </c:pt>
                <c:pt idx="1">
                  <c:v>תעסוקה                        </c:v>
                </c:pt>
                <c:pt idx="2">
                  <c:v>פנאי וחברה                    </c:v>
                </c:pt>
                <c:pt idx="3">
                  <c:v>השכלה                         </c:v>
                </c:pt>
                <c:pt idx="4">
                  <c:v>חונכות                        </c:v>
                </c:pt>
                <c:pt idx="5">
                  <c:v>שירותי סמך                    </c:v>
                </c:pt>
                <c:pt idx="6">
                  <c:v>תיאום טיפול                   </c:v>
                </c:pt>
              </c:strCache>
            </c:strRef>
          </c:cat>
          <c:val>
            <c:numRef>
              <c:f>גיליון1!$C$78:$C$85</c:f>
              <c:numCache>
                <c:formatCode>_ * #,##0_ ;_ * \-#,##0_ ;_ * "-"??_ ;_ @_ </c:formatCode>
                <c:ptCount val="7"/>
                <c:pt idx="0">
                  <c:v>21692</c:v>
                </c:pt>
                <c:pt idx="1">
                  <c:v>20600</c:v>
                </c:pt>
                <c:pt idx="2">
                  <c:v>12402</c:v>
                </c:pt>
                <c:pt idx="3">
                  <c:v>2160</c:v>
                </c:pt>
                <c:pt idx="4">
                  <c:v>2769</c:v>
                </c:pt>
                <c:pt idx="5">
                  <c:v>2013</c:v>
                </c:pt>
                <c:pt idx="6">
                  <c:v>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0-4312-AF5F-F7AE8A29CE1D}"/>
            </c:ext>
          </c:extLst>
        </c:ser>
        <c:ser>
          <c:idx val="1"/>
          <c:order val="1"/>
          <c:tx>
            <c:strRef>
              <c:f>גיליון1!$D$77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גיליון1!$B$78:$B$85</c:f>
              <c:strCache>
                <c:ptCount val="7"/>
                <c:pt idx="0">
                  <c:v>דיור                          </c:v>
                </c:pt>
                <c:pt idx="1">
                  <c:v>תעסוקה                        </c:v>
                </c:pt>
                <c:pt idx="2">
                  <c:v>פנאי וחברה                    </c:v>
                </c:pt>
                <c:pt idx="3">
                  <c:v>השכלה                         </c:v>
                </c:pt>
                <c:pt idx="4">
                  <c:v>חונכות                        </c:v>
                </c:pt>
                <c:pt idx="5">
                  <c:v>שירותי סמך                    </c:v>
                </c:pt>
                <c:pt idx="6">
                  <c:v>תיאום טיפול                   </c:v>
                </c:pt>
              </c:strCache>
            </c:strRef>
          </c:cat>
          <c:val>
            <c:numRef>
              <c:f>גיליון1!$D$78:$D$85</c:f>
              <c:numCache>
                <c:formatCode>_ * #,##0_ ;_ * \-#,##0_ ;_ * "-"??_ ;_ @_ </c:formatCode>
                <c:ptCount val="7"/>
                <c:pt idx="0">
                  <c:v>23566</c:v>
                </c:pt>
                <c:pt idx="1">
                  <c:v>21435</c:v>
                </c:pt>
                <c:pt idx="2">
                  <c:v>13439</c:v>
                </c:pt>
                <c:pt idx="3">
                  <c:v>2351</c:v>
                </c:pt>
                <c:pt idx="4">
                  <c:v>2418</c:v>
                </c:pt>
                <c:pt idx="5">
                  <c:v>2123</c:v>
                </c:pt>
                <c:pt idx="6">
                  <c:v>4154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0-4312-AF5F-F7AE8A29C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077048"/>
        <c:axId val="788077704"/>
      </c:barChart>
      <c:catAx>
        <c:axId val="7880770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88077704"/>
        <c:crosses val="autoZero"/>
        <c:auto val="1"/>
        <c:lblAlgn val="ctr"/>
        <c:lblOffset val="100"/>
        <c:noMultiLvlLbl val="0"/>
      </c:catAx>
      <c:valAx>
        <c:axId val="7880777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880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dirty="0"/>
              <a:t>התפלגות מקבלי שירות לפי </a:t>
            </a:r>
            <a:r>
              <a:rPr lang="he-IL" dirty="0" smtClean="0"/>
              <a:t>גיל</a:t>
            </a:r>
          </a:p>
          <a:p>
            <a:pPr>
              <a:defRPr/>
            </a:pPr>
            <a:r>
              <a:rPr lang="he-IL" dirty="0" smtClean="0"/>
              <a:t>בשנים</a:t>
            </a:r>
            <a:r>
              <a:rPr lang="he-IL" baseline="0" dirty="0" smtClean="0"/>
              <a:t> </a:t>
            </a:r>
            <a:r>
              <a:rPr lang="he-IL" b="1" baseline="0" dirty="0" smtClean="0">
                <a:solidFill>
                  <a:srgbClr val="0070C0"/>
                </a:solidFill>
              </a:rPr>
              <a:t>2021</a:t>
            </a:r>
            <a:r>
              <a:rPr lang="he-IL" baseline="0" dirty="0" smtClean="0"/>
              <a:t> -</a:t>
            </a:r>
            <a:r>
              <a:rPr lang="he-IL" b="1" baseline="0" dirty="0" smtClean="0">
                <a:solidFill>
                  <a:srgbClr val="C00000"/>
                </a:solidFill>
              </a:rPr>
              <a:t>2022</a:t>
            </a:r>
            <a:endParaRPr lang="he-IL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גיליון1!$B$47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גיליון1!$C$46:$J$46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55+</c:v>
                </c:pt>
              </c:strCache>
            </c:strRef>
          </c:cat>
          <c:val>
            <c:numRef>
              <c:f>גיליון1!$C$47:$J$47</c:f>
            </c:numRef>
          </c:val>
          <c:extLst>
            <c:ext xmlns:c16="http://schemas.microsoft.com/office/drawing/2014/chart" uri="{C3380CC4-5D6E-409C-BE32-E72D297353CC}">
              <c16:uniqueId val="{00000000-6289-4053-9171-2DC29EDBB491}"/>
            </c:ext>
          </c:extLst>
        </c:ser>
        <c:ser>
          <c:idx val="1"/>
          <c:order val="1"/>
          <c:tx>
            <c:strRef>
              <c:f>גיליון1!$B$48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גיליון1!$C$46:$J$46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55+</c:v>
                </c:pt>
              </c:strCache>
            </c:strRef>
          </c:cat>
          <c:val>
            <c:numRef>
              <c:f>גיליון1!$C$48:$J$48</c:f>
            </c:numRef>
          </c:val>
          <c:extLst>
            <c:ext xmlns:c16="http://schemas.microsoft.com/office/drawing/2014/chart" uri="{C3380CC4-5D6E-409C-BE32-E72D297353CC}">
              <c16:uniqueId val="{00000001-6289-4053-9171-2DC29EDBB491}"/>
            </c:ext>
          </c:extLst>
        </c:ser>
        <c:ser>
          <c:idx val="2"/>
          <c:order val="2"/>
          <c:tx>
            <c:strRef>
              <c:f>גיליון1!$B$49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גיליון1!$C$46:$J$46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55+</c:v>
                </c:pt>
              </c:strCache>
            </c:strRef>
          </c:cat>
          <c:val>
            <c:numRef>
              <c:f>גיליון1!$C$49:$J$49</c:f>
            </c:numRef>
          </c:val>
          <c:extLst>
            <c:ext xmlns:c16="http://schemas.microsoft.com/office/drawing/2014/chart" uri="{C3380CC4-5D6E-409C-BE32-E72D297353CC}">
              <c16:uniqueId val="{00000002-6289-4053-9171-2DC29EDBB491}"/>
            </c:ext>
          </c:extLst>
        </c:ser>
        <c:ser>
          <c:idx val="3"/>
          <c:order val="3"/>
          <c:tx>
            <c:strRef>
              <c:f>גיליון1!$B$50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גיליון1!$C$46:$J$46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55+</c:v>
                </c:pt>
              </c:strCache>
            </c:strRef>
          </c:cat>
          <c:val>
            <c:numRef>
              <c:f>גיליון1!$C$50:$J$50</c:f>
            </c:numRef>
          </c:val>
          <c:extLst>
            <c:ext xmlns:c16="http://schemas.microsoft.com/office/drawing/2014/chart" uri="{C3380CC4-5D6E-409C-BE32-E72D297353CC}">
              <c16:uniqueId val="{00000003-6289-4053-9171-2DC29EDBB491}"/>
            </c:ext>
          </c:extLst>
        </c:ser>
        <c:ser>
          <c:idx val="4"/>
          <c:order val="4"/>
          <c:tx>
            <c:strRef>
              <c:f>גיליון1!$B$51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גיליון1!$C$46:$J$46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55+</c:v>
                </c:pt>
              </c:strCache>
            </c:strRef>
          </c:cat>
          <c:val>
            <c:numRef>
              <c:f>גיליון1!$C$51:$J$51</c:f>
              <c:numCache>
                <c:formatCode>General</c:formatCode>
                <c:ptCount val="7"/>
                <c:pt idx="0">
                  <c:v>2996</c:v>
                </c:pt>
                <c:pt idx="1">
                  <c:v>7034</c:v>
                </c:pt>
                <c:pt idx="2">
                  <c:v>7455</c:v>
                </c:pt>
                <c:pt idx="3">
                  <c:v>7135</c:v>
                </c:pt>
                <c:pt idx="4">
                  <c:v>5912</c:v>
                </c:pt>
                <c:pt idx="5">
                  <c:v>2880</c:v>
                </c:pt>
                <c:pt idx="6">
                  <c:v>8792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89-4053-9171-2DC29EDBB491}"/>
            </c:ext>
          </c:extLst>
        </c:ser>
        <c:ser>
          <c:idx val="5"/>
          <c:order val="5"/>
          <c:tx>
            <c:strRef>
              <c:f>גיליון1!$B$52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גיליון1!$C$46:$J$46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55+</c:v>
                </c:pt>
              </c:strCache>
            </c:strRef>
          </c:cat>
          <c:val>
            <c:numRef>
              <c:f>גיליון1!$C$52:$J$52</c:f>
              <c:numCache>
                <c:formatCode>General</c:formatCode>
                <c:ptCount val="7"/>
                <c:pt idx="0">
                  <c:v>3342</c:v>
                </c:pt>
                <c:pt idx="1">
                  <c:v>7715</c:v>
                </c:pt>
                <c:pt idx="2">
                  <c:v>7987</c:v>
                </c:pt>
                <c:pt idx="3">
                  <c:v>7564</c:v>
                </c:pt>
                <c:pt idx="4">
                  <c:v>6125</c:v>
                </c:pt>
                <c:pt idx="5">
                  <c:v>3018</c:v>
                </c:pt>
                <c:pt idx="6">
                  <c:v>9143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89-4053-9171-2DC29EDBB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435280"/>
        <c:axId val="439432328"/>
      </c:barChart>
      <c:catAx>
        <c:axId val="4394352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39432328"/>
        <c:crosses val="autoZero"/>
        <c:auto val="1"/>
        <c:lblAlgn val="ctr"/>
        <c:lblOffset val="100"/>
        <c:noMultiLvlLbl val="0"/>
      </c:catAx>
      <c:valAx>
        <c:axId val="4394323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3943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dirty="0" smtClean="0"/>
              <a:t>נשים מעל 62 גברים</a:t>
            </a:r>
            <a:r>
              <a:rPr lang="he-IL" baseline="0" dirty="0" smtClean="0"/>
              <a:t> מעל 67</a:t>
            </a:r>
            <a:endParaRPr lang="he-I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3238311377866355E-2"/>
          <c:y val="0.10413211389506791"/>
          <c:w val="0.91920499513274079"/>
          <c:h val="0.70892934157986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גיליון1!$A$2:$A$9</c:f>
              <c:strCache>
                <c:ptCount val="8"/>
                <c:pt idx="0">
                  <c:v>דיור</c:v>
                </c:pt>
                <c:pt idx="1">
                  <c:v>תעסוקה</c:v>
                </c:pt>
                <c:pt idx="2">
                  <c:v>פנאי וחברה</c:v>
                </c:pt>
                <c:pt idx="3">
                  <c:v>השכלה</c:v>
                </c:pt>
                <c:pt idx="4">
                  <c:v>חונכות</c:v>
                </c:pt>
                <c:pt idx="5">
                  <c:v>סמך</c:v>
                </c:pt>
                <c:pt idx="6">
                  <c:v>תיאום טיפול</c:v>
                </c:pt>
                <c:pt idx="7">
                  <c:v>סה"כ</c:v>
                </c:pt>
              </c:strCache>
            </c:strRef>
          </c:cat>
          <c:val>
            <c:numRef>
              <c:f>גיליון1!$B$2:$B$9</c:f>
              <c:numCache>
                <c:formatCode>General</c:formatCode>
                <c:ptCount val="8"/>
                <c:pt idx="0">
                  <c:v>658</c:v>
                </c:pt>
                <c:pt idx="1">
                  <c:v>361</c:v>
                </c:pt>
                <c:pt idx="2">
                  <c:v>220</c:v>
                </c:pt>
                <c:pt idx="3">
                  <c:v>8</c:v>
                </c:pt>
                <c:pt idx="4">
                  <c:v>42</c:v>
                </c:pt>
                <c:pt idx="5">
                  <c:v>61</c:v>
                </c:pt>
                <c:pt idx="6">
                  <c:v>6</c:v>
                </c:pt>
                <c:pt idx="7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3-4B39-8674-6B86AE904C1E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גיליון1!$A$2:$A$9</c:f>
              <c:strCache>
                <c:ptCount val="8"/>
                <c:pt idx="0">
                  <c:v>דיור</c:v>
                </c:pt>
                <c:pt idx="1">
                  <c:v>תעסוקה</c:v>
                </c:pt>
                <c:pt idx="2">
                  <c:v>פנאי וחברה</c:v>
                </c:pt>
                <c:pt idx="3">
                  <c:v>השכלה</c:v>
                </c:pt>
                <c:pt idx="4">
                  <c:v>חונכות</c:v>
                </c:pt>
                <c:pt idx="5">
                  <c:v>סמך</c:v>
                </c:pt>
                <c:pt idx="6">
                  <c:v>תיאום טיפול</c:v>
                </c:pt>
                <c:pt idx="7">
                  <c:v>סה"כ</c:v>
                </c:pt>
              </c:strCache>
            </c:strRef>
          </c:cat>
          <c:val>
            <c:numRef>
              <c:f>גיליון1!$C$2:$C$9</c:f>
              <c:numCache>
                <c:formatCode>General</c:formatCode>
                <c:ptCount val="8"/>
                <c:pt idx="0">
                  <c:v>1506</c:v>
                </c:pt>
                <c:pt idx="1">
                  <c:v>747</c:v>
                </c:pt>
                <c:pt idx="2">
                  <c:v>635</c:v>
                </c:pt>
                <c:pt idx="3">
                  <c:v>32</c:v>
                </c:pt>
                <c:pt idx="4">
                  <c:v>89</c:v>
                </c:pt>
                <c:pt idx="5">
                  <c:v>235</c:v>
                </c:pt>
                <c:pt idx="6">
                  <c:v>33</c:v>
                </c:pt>
                <c:pt idx="7">
                  <c:v>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3-4B39-8674-6B86AE904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142632"/>
        <c:axId val="532139352"/>
      </c:barChart>
      <c:catAx>
        <c:axId val="53214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32139352"/>
        <c:crosses val="autoZero"/>
        <c:auto val="1"/>
        <c:lblAlgn val="ctr"/>
        <c:lblOffset val="100"/>
        <c:noMultiLvlLbl val="0"/>
      </c:catAx>
      <c:valAx>
        <c:axId val="53213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3214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ועדות ראשונות וחוזרות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גיליון2!$G$10:$G$12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גיליון2!$H$10:$H$12</c:f>
              <c:numCache>
                <c:formatCode>General</c:formatCode>
                <c:ptCount val="3"/>
                <c:pt idx="0">
                  <c:v>6004</c:v>
                </c:pt>
                <c:pt idx="1">
                  <c:v>7108</c:v>
                </c:pt>
                <c:pt idx="2" formatCode="#,##0">
                  <c:v>6675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1-428C-8086-729CBB0D7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719360"/>
        <c:axId val="429715752"/>
      </c:barChart>
      <c:catAx>
        <c:axId val="429719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9715752"/>
        <c:crosses val="autoZero"/>
        <c:auto val="1"/>
        <c:lblAlgn val="ctr"/>
        <c:lblOffset val="100"/>
        <c:noMultiLvlLbl val="0"/>
      </c:catAx>
      <c:valAx>
        <c:axId val="4297157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97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'שקף '!$D$125</c:f>
              <c:strCache>
                <c:ptCount val="1"/>
                <c:pt idx="0">
                  <c:v>יישום תוך 90 יום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'שקף '!$B$126:$C$140</c:f>
              <c:multiLvlStrCache>
                <c:ptCount val="15"/>
                <c:lvl>
                  <c:pt idx="0">
                    <c:v>דיור                          </c:v>
                  </c:pt>
                  <c:pt idx="1">
                    <c:v>תעסוקה                        </c:v>
                  </c:pt>
                  <c:pt idx="2">
                    <c:v>פנאי וחברה                    </c:v>
                  </c:pt>
                  <c:pt idx="3">
                    <c:v>השכלה                         </c:v>
                  </c:pt>
                  <c:pt idx="4">
                    <c:v>שירותי סמך                    </c:v>
                  </c:pt>
                  <c:pt idx="5">
                    <c:v>חונכות                        </c:v>
                  </c:pt>
                  <c:pt idx="6">
                    <c:v>תיאום טיפול                   </c:v>
                  </c:pt>
                  <c:pt idx="8">
                    <c:v>דיור                          </c:v>
                  </c:pt>
                  <c:pt idx="9">
                    <c:v>תעסוקה                        </c:v>
                  </c:pt>
                  <c:pt idx="10">
                    <c:v>פנאי וחברה                    </c:v>
                  </c:pt>
                  <c:pt idx="11">
                    <c:v>השכלה                         </c:v>
                  </c:pt>
                  <c:pt idx="12">
                    <c:v>שירותי סמך                    </c:v>
                  </c:pt>
                  <c:pt idx="13">
                    <c:v>חונכות                        </c:v>
                  </c:pt>
                  <c:pt idx="14">
                    <c:v>תיאום טיפול                   </c:v>
                  </c:pt>
                </c:lvl>
                <c:lvl>
                  <c:pt idx="0">
                    <c:v>2021</c:v>
                  </c:pt>
                  <c:pt idx="1">
                    <c:v>2021</c:v>
                  </c:pt>
                  <c:pt idx="2">
                    <c:v>2021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  <c:pt idx="6">
                    <c:v>2021</c:v>
                  </c:pt>
                  <c:pt idx="8">
                    <c:v>2022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2022</c:v>
                  </c:pt>
                  <c:pt idx="12">
                    <c:v>2022</c:v>
                  </c:pt>
                  <c:pt idx="13">
                    <c:v>2022</c:v>
                  </c:pt>
                  <c:pt idx="14">
                    <c:v>2022</c:v>
                  </c:pt>
                </c:lvl>
              </c:multiLvlStrCache>
            </c:multiLvlStrRef>
          </c:cat>
          <c:val>
            <c:numRef>
              <c:f>'שקף '!$D$126:$D$140</c:f>
              <c:numCache>
                <c:formatCode>0%</c:formatCode>
                <c:ptCount val="15"/>
                <c:pt idx="0">
                  <c:v>0.52079439252336446</c:v>
                </c:pt>
                <c:pt idx="1">
                  <c:v>0.39371910439081126</c:v>
                </c:pt>
                <c:pt idx="2">
                  <c:v>0.17431640625</c:v>
                </c:pt>
                <c:pt idx="3">
                  <c:v>0.12617702448210924</c:v>
                </c:pt>
                <c:pt idx="4">
                  <c:v>0.33098591549295775</c:v>
                </c:pt>
                <c:pt idx="5">
                  <c:v>0.35331905781584583</c:v>
                </c:pt>
                <c:pt idx="6">
                  <c:v>0.53967119370979266</c:v>
                </c:pt>
                <c:pt idx="8">
                  <c:v>0.45217391304347826</c:v>
                </c:pt>
                <c:pt idx="9">
                  <c:v>0.37687969924812031</c:v>
                </c:pt>
                <c:pt idx="10">
                  <c:v>0.17849898580121704</c:v>
                </c:pt>
                <c:pt idx="11">
                  <c:v>0.1111111111111111</c:v>
                </c:pt>
                <c:pt idx="12">
                  <c:v>0.32634730538922158</c:v>
                </c:pt>
                <c:pt idx="13">
                  <c:v>0.33105802047781568</c:v>
                </c:pt>
                <c:pt idx="14">
                  <c:v>0.55872133425990267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4-4DF9-AF11-60A6217D46B3}"/>
            </c:ext>
          </c:extLst>
        </c:ser>
        <c:ser>
          <c:idx val="1"/>
          <c:order val="1"/>
          <c:tx>
            <c:strRef>
              <c:f>'שקף '!$E$125</c:f>
              <c:strCache>
                <c:ptCount val="1"/>
                <c:pt idx="0">
                  <c:v>יישום תוך 45 יום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'שקף '!$B$126:$C$140</c:f>
              <c:multiLvlStrCache>
                <c:ptCount val="15"/>
                <c:lvl>
                  <c:pt idx="0">
                    <c:v>דיור                          </c:v>
                  </c:pt>
                  <c:pt idx="1">
                    <c:v>תעסוקה                        </c:v>
                  </c:pt>
                  <c:pt idx="2">
                    <c:v>פנאי וחברה                    </c:v>
                  </c:pt>
                  <c:pt idx="3">
                    <c:v>השכלה                         </c:v>
                  </c:pt>
                  <c:pt idx="4">
                    <c:v>שירותי סמך                    </c:v>
                  </c:pt>
                  <c:pt idx="5">
                    <c:v>חונכות                        </c:v>
                  </c:pt>
                  <c:pt idx="6">
                    <c:v>תיאום טיפול                   </c:v>
                  </c:pt>
                  <c:pt idx="8">
                    <c:v>דיור                          </c:v>
                  </c:pt>
                  <c:pt idx="9">
                    <c:v>תעסוקה                        </c:v>
                  </c:pt>
                  <c:pt idx="10">
                    <c:v>פנאי וחברה                    </c:v>
                  </c:pt>
                  <c:pt idx="11">
                    <c:v>השכלה                         </c:v>
                  </c:pt>
                  <c:pt idx="12">
                    <c:v>שירותי סמך                    </c:v>
                  </c:pt>
                  <c:pt idx="13">
                    <c:v>חונכות                        </c:v>
                  </c:pt>
                  <c:pt idx="14">
                    <c:v>תיאום טיפול                   </c:v>
                  </c:pt>
                </c:lvl>
                <c:lvl>
                  <c:pt idx="0">
                    <c:v>2021</c:v>
                  </c:pt>
                  <c:pt idx="1">
                    <c:v>2021</c:v>
                  </c:pt>
                  <c:pt idx="2">
                    <c:v>2021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  <c:pt idx="6">
                    <c:v>2021</c:v>
                  </c:pt>
                  <c:pt idx="8">
                    <c:v>2022</c:v>
                  </c:pt>
                  <c:pt idx="9">
                    <c:v>2022</c:v>
                  </c:pt>
                  <c:pt idx="10">
                    <c:v>2022</c:v>
                  </c:pt>
                  <c:pt idx="11">
                    <c:v>2022</c:v>
                  </c:pt>
                  <c:pt idx="12">
                    <c:v>2022</c:v>
                  </c:pt>
                  <c:pt idx="13">
                    <c:v>2022</c:v>
                  </c:pt>
                  <c:pt idx="14">
                    <c:v>2022</c:v>
                  </c:pt>
                </c:lvl>
              </c:multiLvlStrCache>
            </c:multiLvlStrRef>
          </c:cat>
          <c:val>
            <c:numRef>
              <c:f>'שקף '!$E$126:$E$140</c:f>
              <c:numCache>
                <c:formatCode>0%</c:formatCode>
                <c:ptCount val="15"/>
                <c:pt idx="0">
                  <c:v>0.35</c:v>
                </c:pt>
                <c:pt idx="1">
                  <c:v>0.26984588543181159</c:v>
                </c:pt>
                <c:pt idx="2">
                  <c:v>0.1044921875</c:v>
                </c:pt>
                <c:pt idx="3">
                  <c:v>7.7212806026365349E-2</c:v>
                </c:pt>
                <c:pt idx="4">
                  <c:v>0.16549295774647887</c:v>
                </c:pt>
                <c:pt idx="5">
                  <c:v>0.16274089935760172</c:v>
                </c:pt>
                <c:pt idx="6">
                  <c:v>0.33023588277340959</c:v>
                </c:pt>
                <c:pt idx="8">
                  <c:v>0.31067193675889326</c:v>
                </c:pt>
                <c:pt idx="9">
                  <c:v>0.26566416040100249</c:v>
                </c:pt>
                <c:pt idx="10">
                  <c:v>0.11460446247464504</c:v>
                </c:pt>
                <c:pt idx="11">
                  <c:v>7.1278825995807121E-2</c:v>
                </c:pt>
                <c:pt idx="12">
                  <c:v>0.1437125748502994</c:v>
                </c:pt>
                <c:pt idx="13">
                  <c:v>0.17064846416382254</c:v>
                </c:pt>
                <c:pt idx="14">
                  <c:v>0.33009034051424602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4-4DF9-AF11-60A6217D4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5835368"/>
        <c:axId val="825835696"/>
      </c:barChart>
      <c:catAx>
        <c:axId val="8258353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5835696"/>
        <c:crosses val="autoZero"/>
        <c:auto val="1"/>
        <c:lblAlgn val="ctr"/>
        <c:lblOffset val="100"/>
        <c:noMultiLvlLbl val="0"/>
      </c:catAx>
      <c:valAx>
        <c:axId val="8258356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583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גיליון1!$C$163</c:f>
              <c:strCache>
                <c:ptCount val="1"/>
                <c:pt idx="0">
                  <c:v>משתקמים שהיתה להם לפחות וועדת מעקב אחת בתקופה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גיליון1!$B$164:$B$166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גיליון1!$C$164:$C$166</c:f>
              <c:numCache>
                <c:formatCode>General</c:formatCode>
                <c:ptCount val="3"/>
                <c:pt idx="0">
                  <c:v>26825</c:v>
                </c:pt>
                <c:pt idx="1">
                  <c:v>26985</c:v>
                </c:pt>
                <c:pt idx="2">
                  <c:v>30326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5-4197-9D2B-312C5964B8C9}"/>
            </c:ext>
          </c:extLst>
        </c:ser>
        <c:ser>
          <c:idx val="1"/>
          <c:order val="1"/>
          <c:tx>
            <c:strRef>
              <c:f>גיליון1!$D$163</c:f>
              <c:strCache>
                <c:ptCount val="1"/>
                <c:pt idx="0">
                  <c:v>משתקמים שהיתה להם לפחות וועדת מעקב אחת בנוכחות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גיליון1!$B$164:$B$166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גיליון1!$D$164:$D$166</c:f>
              <c:numCache>
                <c:formatCode>General</c:formatCode>
                <c:ptCount val="3"/>
                <c:pt idx="0">
                  <c:v>2482</c:v>
                </c:pt>
                <c:pt idx="1">
                  <c:v>3439</c:v>
                </c:pt>
                <c:pt idx="2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5-4197-9D2B-312C5964B8C9}"/>
            </c:ext>
          </c:extLst>
        </c:ser>
        <c:ser>
          <c:idx val="2"/>
          <c:order val="2"/>
          <c:tx>
            <c:strRef>
              <c:f>גיליון1!$E$163</c:f>
              <c:strCache>
                <c:ptCount val="1"/>
                <c:pt idx="0">
                  <c:v>לא היתה אף וועדת מעקב בנוכחות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גיליון1!$B$164:$B$166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גיליון1!$E$164:$E$166</c:f>
              <c:numCache>
                <c:formatCode>_ * #,##0_ ;_ * \-#,##0_ ;_ * "-"??_ ;_ @_ </c:formatCode>
                <c:ptCount val="3"/>
                <c:pt idx="0">
                  <c:v>24343</c:v>
                </c:pt>
                <c:pt idx="1">
                  <c:v>23546</c:v>
                </c:pt>
                <c:pt idx="2">
                  <c:v>26590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5-4197-9D2B-312C5964B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684736"/>
        <c:axId val="790685720"/>
      </c:barChart>
      <c:lineChart>
        <c:grouping val="standard"/>
        <c:varyColors val="0"/>
        <c:ser>
          <c:idx val="3"/>
          <c:order val="3"/>
          <c:tx>
            <c:strRef>
              <c:f>גיליון1!$F$163</c:f>
              <c:strCache>
                <c:ptCount val="1"/>
                <c:pt idx="0">
                  <c:v>אחוז הפונים שהיתה להם לפחות וועדה אחת בנוכחות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גיליון1!$B$164:$B$166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גיליון1!$F$164:$F$166</c:f>
              <c:numCache>
                <c:formatCode>0%</c:formatCode>
                <c:ptCount val="3"/>
                <c:pt idx="0">
                  <c:v>9.2525629077353219E-2</c:v>
                </c:pt>
                <c:pt idx="1">
                  <c:v>0.12744117102093755</c:v>
                </c:pt>
                <c:pt idx="2">
                  <c:v>0.12319461847919277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55-4197-9D2B-312C5964B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677192"/>
        <c:axId val="790676864"/>
      </c:lineChart>
      <c:catAx>
        <c:axId val="7906847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0685720"/>
        <c:crosses val="autoZero"/>
        <c:auto val="1"/>
        <c:lblAlgn val="ctr"/>
        <c:lblOffset val="100"/>
        <c:noMultiLvlLbl val="0"/>
      </c:catAx>
      <c:valAx>
        <c:axId val="7906857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0684736"/>
        <c:crosses val="autoZero"/>
        <c:crossBetween val="between"/>
      </c:valAx>
      <c:valAx>
        <c:axId val="79067686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90677192"/>
        <c:crosses val="max"/>
        <c:crossBetween val="between"/>
      </c:valAx>
      <c:catAx>
        <c:axId val="79067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067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0D9BFD-345A-4DE1-A58F-E873773EB9F7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6F1253-CCEB-4149-B28B-C0D355A004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3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שער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31641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0066"/>
                </a:solidFill>
                <a:cs typeface="+mn-cs"/>
              </a:defRPr>
            </a:lvl1pPr>
          </a:lstStyle>
          <a:p>
            <a:r>
              <a:rPr lang="he-IL" dirty="0" smtClean="0"/>
              <a:t>כותרת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4534272"/>
            <a:ext cx="6400800" cy="766936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551723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0066"/>
                </a:solidFill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66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שקופית שער - עם שם היחידה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40968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0066"/>
                </a:solidFill>
                <a:cs typeface="+mn-cs"/>
              </a:defRPr>
            </a:lvl1pPr>
          </a:lstStyle>
          <a:p>
            <a:r>
              <a:rPr lang="he-IL" dirty="0" smtClean="0"/>
              <a:t>כותרת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9160"/>
            <a:ext cx="6400800" cy="76693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0066"/>
                </a:solidFill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454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368000"/>
            <a:ext cx="8679600" cy="439200"/>
          </a:xfr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lang="he-IL" sz="2400" b="1" kern="1200" dirty="0">
                <a:solidFill>
                  <a:srgbClr val="000066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2052000"/>
            <a:ext cx="8679600" cy="423452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0066"/>
                </a:solidFill>
              </a:defRPr>
            </a:lvl1pPr>
            <a:lvl2pPr>
              <a:defRPr sz="1800" b="0">
                <a:solidFill>
                  <a:srgbClr val="000066"/>
                </a:solidFill>
              </a:defRPr>
            </a:lvl2pPr>
            <a:lvl3pPr>
              <a:defRPr sz="1800" b="0">
                <a:solidFill>
                  <a:srgbClr val="000066"/>
                </a:solidFill>
              </a:defRPr>
            </a:lvl3pPr>
            <a:lvl4pPr>
              <a:defRPr sz="1800" b="0">
                <a:solidFill>
                  <a:srgbClr val="000066"/>
                </a:solidFill>
              </a:defRPr>
            </a:lvl4pPr>
            <a:lvl5pPr>
              <a:defRPr sz="1800" b="0">
                <a:solidFill>
                  <a:srgbClr val="000066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900">
                <a:solidFill>
                  <a:srgbClr val="000066"/>
                </a:solidFill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39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כותרת ותוכן - ללא שם היחידה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900">
                <a:solidFill>
                  <a:schemeClr val="bg1"/>
                </a:solidFill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" y="1368000"/>
            <a:ext cx="8679600" cy="439200"/>
          </a:xfr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lang="he-IL" sz="2400" b="1" kern="1200" dirty="0">
                <a:solidFill>
                  <a:srgbClr val="000066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" y="2052000"/>
            <a:ext cx="8679600" cy="423452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0066"/>
                </a:solidFill>
              </a:defRPr>
            </a:lvl1pPr>
            <a:lvl2pPr>
              <a:defRPr sz="1800" b="0">
                <a:solidFill>
                  <a:srgbClr val="000066"/>
                </a:solidFill>
              </a:defRPr>
            </a:lvl2pPr>
            <a:lvl3pPr>
              <a:defRPr sz="1800" b="0">
                <a:solidFill>
                  <a:srgbClr val="000066"/>
                </a:solidFill>
              </a:defRPr>
            </a:lvl3pPr>
            <a:lvl4pPr>
              <a:defRPr sz="1800" b="0">
                <a:solidFill>
                  <a:srgbClr val="000066"/>
                </a:solidFill>
              </a:defRPr>
            </a:lvl4pPr>
            <a:lvl5pPr>
              <a:defRPr sz="1800" b="0">
                <a:solidFill>
                  <a:srgbClr val="000066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673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82" y="1368000"/>
            <a:ext cx="8679600" cy="439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" y="2052000"/>
            <a:ext cx="8679600" cy="43577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5" name="מחבר ישר 4"/>
          <p:cNvCxnSpPr/>
          <p:nvPr/>
        </p:nvCxnSpPr>
        <p:spPr>
          <a:xfrm rot="10800000">
            <a:off x="142844" y="1928802"/>
            <a:ext cx="8820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06" y="6555754"/>
            <a:ext cx="35719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fld id="{0EB6C2D6-A418-4B65-8678-F263B20B4347}" type="slidenum">
              <a:rPr lang="he-IL" sz="900">
                <a:solidFill>
                  <a:prstClr val="black"/>
                </a:solidFill>
              </a:rPr>
              <a:pPr/>
              <a:t>‹#›</a:t>
            </a:fld>
            <a:endParaRPr lang="he-IL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2400" b="1" kern="1200">
          <a:solidFill>
            <a:srgbClr val="000066"/>
          </a:solidFill>
          <a:latin typeface="+mj-lt"/>
          <a:ea typeface="+mj-ea"/>
          <a:cs typeface="+mn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Clr>
          <a:srgbClr val="92D050"/>
        </a:buClr>
        <a:buFont typeface="Wingdings" pitchFamily="2" charset="2"/>
        <a:buChar char="§"/>
        <a:defRPr sz="18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Clr>
          <a:srgbClr val="92D050"/>
        </a:buClr>
        <a:buFont typeface="Wingdings" pitchFamily="2" charset="2"/>
        <a:buChar char="§"/>
        <a:defRPr sz="1800" b="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rgbClr val="92D050"/>
        </a:buClr>
        <a:buFont typeface="Wingdings" pitchFamily="2" charset="2"/>
        <a:buChar char="§"/>
        <a:defRPr sz="1800" b="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rgbClr val="92D050"/>
        </a:buClr>
        <a:buFont typeface="Wingdings" pitchFamily="2" charset="2"/>
        <a:buChar char="§"/>
        <a:defRPr sz="1800" b="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rgbClr val="92D050"/>
        </a:buClr>
        <a:buFont typeface="Wingdings" pitchFamily="2" charset="2"/>
        <a:buChar char="§"/>
        <a:defRPr sz="1800" b="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3068960"/>
            <a:ext cx="8679600" cy="2457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/>
              <a:t>מערך השיקום בבריאות </a:t>
            </a:r>
            <a:r>
              <a:rPr lang="he-IL" sz="3600" dirty="0" smtClean="0"/>
              <a:t>הנפש</a:t>
            </a:r>
          </a:p>
          <a:p>
            <a:pPr marL="0" indent="0" algn="ctr">
              <a:buNone/>
            </a:pPr>
            <a:r>
              <a:rPr lang="he-IL" sz="3600" dirty="0" smtClean="0"/>
              <a:t>2023</a:t>
            </a:r>
          </a:p>
          <a:p>
            <a:pPr marL="0" indent="0" algn="ctr">
              <a:buNone/>
            </a:pPr>
            <a:r>
              <a:rPr lang="he-IL" sz="3600" dirty="0" smtClean="0"/>
              <a:t>התחדשות ושינויים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52569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אתגרים במערך השיקום לשנת 2023 והלאה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6000" y="2420888"/>
            <a:ext cx="8679600" cy="28803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defRPr/>
            </a:pPr>
            <a:r>
              <a:rPr lang="he-IL" dirty="0" smtClean="0">
                <a:solidFill>
                  <a:srgbClr val="002060"/>
                </a:solidFill>
              </a:rPr>
              <a:t>חשיבה אסטרטגית לתכנון מערך השיקום כולו לעשור הבא.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he-IL" dirty="0" smtClean="0">
                <a:solidFill>
                  <a:srgbClr val="002060"/>
                </a:solidFill>
              </a:rPr>
              <a:t>בניית תכנית חומש להסדרה מחודשת ומכרוז השירותים הכוללת</a:t>
            </a:r>
            <a:r>
              <a:rPr lang="he-IL" dirty="0" smtClean="0">
                <a:solidFill>
                  <a:srgbClr val="002060"/>
                </a:solidFill>
              </a:rPr>
              <a:t> </a:t>
            </a:r>
            <a:r>
              <a:rPr lang="he-IL" dirty="0" smtClean="0">
                <a:solidFill>
                  <a:srgbClr val="002060"/>
                </a:solidFill>
              </a:rPr>
              <a:t>עדכון </a:t>
            </a:r>
            <a:r>
              <a:rPr lang="he-IL" dirty="0">
                <a:solidFill>
                  <a:srgbClr val="002060"/>
                </a:solidFill>
              </a:rPr>
              <a:t>ושדרוג נהלים להפעלת </a:t>
            </a:r>
            <a:r>
              <a:rPr lang="he-IL" dirty="0" smtClean="0">
                <a:solidFill>
                  <a:srgbClr val="002060"/>
                </a:solidFill>
              </a:rPr>
              <a:t>מערך השיקום.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he-IL" dirty="0" smtClean="0">
                <a:solidFill>
                  <a:srgbClr val="002060"/>
                </a:solidFill>
              </a:rPr>
              <a:t>צמצום בירוקרטיה והסרת חסמים בקרב הפונים לקבלת סל שיקום, תוך כדי בחינת המענים הקיימים ופיתוח שירותים בהתאם לצרכי האוכלוסייה המשתנה ובהתאם להגדלת תקני </a:t>
            </a:r>
            <a:r>
              <a:rPr lang="he-IL" dirty="0" err="1" smtClean="0">
                <a:solidFill>
                  <a:srgbClr val="002060"/>
                </a:solidFill>
              </a:rPr>
              <a:t>כח</a:t>
            </a:r>
            <a:r>
              <a:rPr lang="he-IL" dirty="0" smtClean="0">
                <a:solidFill>
                  <a:srgbClr val="002060"/>
                </a:solidFill>
              </a:rPr>
              <a:t> האדם בלשכות הבריאות.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he-IL" dirty="0" smtClean="0">
                <a:solidFill>
                  <a:srgbClr val="002060"/>
                </a:solidFill>
              </a:rPr>
              <a:t>מימוש פוטנציאל הזכאים להכרה בנכות נפשית על ידי הביטוח הלאומי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he-IL" dirty="0" smtClean="0">
                <a:solidFill>
                  <a:srgbClr val="002060"/>
                </a:solidFill>
              </a:rPr>
              <a:t>יצירת פתרונות מערכתיים למצוקת </a:t>
            </a:r>
            <a:r>
              <a:rPr lang="he-IL" dirty="0" err="1" smtClean="0">
                <a:solidFill>
                  <a:srgbClr val="002060"/>
                </a:solidFill>
              </a:rPr>
              <a:t>כח</a:t>
            </a:r>
            <a:r>
              <a:rPr lang="he-IL" dirty="0" smtClean="0">
                <a:solidFill>
                  <a:srgbClr val="002060"/>
                </a:solidFill>
              </a:rPr>
              <a:t> האדם המקצועי והפרא מקצועי בקרב שירותי השיקום השונים.</a:t>
            </a:r>
          </a:p>
          <a:p>
            <a:pPr>
              <a:spcBef>
                <a:spcPts val="0"/>
              </a:spcBef>
              <a:buClrTx/>
              <a:defRPr/>
            </a:pPr>
            <a:endParaRPr lang="he-IL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he-IL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Tx/>
              <a:defRPr/>
            </a:pPr>
            <a:endParaRPr lang="he-IL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he-IL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he-IL" dirty="0">
              <a:solidFill>
                <a:srgbClr val="00206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934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4462" y="1340768"/>
            <a:ext cx="8679600" cy="4392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מספר מקבלי שירותי שיקום לפי שנים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15900" y="2052638"/>
          <a:ext cx="868045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17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מקבלי שרות לפי סוג שרות ולפי תקופות</a:t>
            </a:r>
            <a:endParaRPr lang="he-IL" dirty="0"/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63217"/>
              </p:ext>
            </p:extLst>
          </p:nvPr>
        </p:nvGraphicFramePr>
        <p:xfrm>
          <a:off x="216000" y="2276872"/>
          <a:ext cx="87484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1169864" y="5950900"/>
            <a:ext cx="684076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srgbClr val="0070C0"/>
                </a:solidFill>
              </a:rPr>
              <a:t>מגמת עלייה במספר מקבלי השירות בכלל השירותים למעט ירידה בשרות החונכות</a:t>
            </a:r>
          </a:p>
        </p:txBody>
      </p:sp>
    </p:spTree>
    <p:extLst>
      <p:ext uri="{BB962C8B-B14F-4D97-AF65-F5344CB8AC3E}">
        <p14:creationId xmlns:p14="http://schemas.microsoft.com/office/powerpoint/2010/main" val="186427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מקבלי שירות לפי גיל</a:t>
            </a:r>
          </a:p>
        </p:txBody>
      </p:sp>
      <p:graphicFrame>
        <p:nvGraphicFramePr>
          <p:cNvPr id="8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11758"/>
              </p:ext>
            </p:extLst>
          </p:nvPr>
        </p:nvGraphicFramePr>
        <p:xfrm>
          <a:off x="215900" y="2052638"/>
          <a:ext cx="868045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הגיל השלישי</a:t>
            </a:r>
            <a:endParaRPr lang="he-IL" dirty="0"/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186244"/>
              </p:ext>
            </p:extLst>
          </p:nvPr>
        </p:nvGraphicFramePr>
        <p:xfrm>
          <a:off x="215900" y="2052638"/>
          <a:ext cx="868045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54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ועדות סל שיקום ראשונות </a:t>
            </a:r>
            <a:endParaRPr lang="he-IL" dirty="0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515175"/>
              </p:ext>
            </p:extLst>
          </p:nvPr>
        </p:nvGraphicFramePr>
        <p:xfrm>
          <a:off x="1576596" y="2348880"/>
          <a:ext cx="5958408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1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אחוזי יישום בהחלטות ראשונות וחוזרות</a:t>
            </a: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08181"/>
              </p:ext>
            </p:extLst>
          </p:nvPr>
        </p:nvGraphicFramePr>
        <p:xfrm>
          <a:off x="1764330" y="2048756"/>
          <a:ext cx="5615340" cy="404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09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ועדות מעקב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59153"/>
              </p:ext>
            </p:extLst>
          </p:nvPr>
        </p:nvGraphicFramePr>
        <p:xfrm>
          <a:off x="215900" y="2052638"/>
          <a:ext cx="868045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5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304800" y="1124744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lang="he-IL" sz="2400" b="1" kern="1200" dirty="0">
                <a:solidFill>
                  <a:srgbClr val="000066"/>
                </a:solidFill>
                <a:latin typeface="+mj-lt"/>
                <a:ea typeface="+mj-ea"/>
                <a:cs typeface="+mn-cs"/>
              </a:defRPr>
            </a:lvl1pPr>
          </a:lstStyle>
          <a:p>
            <a:pPr algn="ctr"/>
            <a:r>
              <a:rPr lang="he-I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מסד הנתונים המוצג לעיל מלמד על</a:t>
            </a:r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:</a:t>
            </a:r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216000" y="1844824"/>
            <a:ext cx="8604472" cy="4896544"/>
          </a:xfrm>
          <a:effectLst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e-IL" b="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isha" pitchFamily="34" charset="-79"/>
              <a:cs typeface="Gisha" pitchFamily="34" charset="-79"/>
            </a:endParaRPr>
          </a:p>
          <a:p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שיעור </a:t>
            </a:r>
            <a:r>
              <a:rPr lang="he-IL" sz="3200" b="0" dirty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צמיחה עקבי במספר מקבלי 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השירותים </a:t>
            </a:r>
            <a:r>
              <a:rPr lang="he-IL" sz="3200" b="0" dirty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לאורך השנים עד 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ל- 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35,751 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מקבלי שירותים</a:t>
            </a:r>
          </a:p>
          <a:p>
            <a:pPr marL="0" indent="0">
              <a:buNone/>
            </a:pPr>
            <a:endParaRPr lang="he-IL" sz="3200" b="0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בנוסף ל- 14,000 בני </a:t>
            </a:r>
            <a:r>
              <a:rPr lang="he-IL" sz="3200" b="0" dirty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משפחה, המקבלים שירותים במרכזי 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הייעוץ למשפחות</a:t>
            </a:r>
          </a:p>
          <a:p>
            <a:pPr marL="0" indent="0">
              <a:buNone/>
            </a:pPr>
            <a:endParaRPr lang="he-IL" sz="3200" b="0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כל </a:t>
            </a:r>
            <a:r>
              <a:rPr lang="he-IL" sz="3200" b="0" dirty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זאת, </a:t>
            </a:r>
            <a:r>
              <a:rPr lang="he-IL" sz="3200" b="0" dirty="0" err="1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בכ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- </a:t>
            </a:r>
            <a:r>
              <a:rPr lang="he-IL" sz="3200" b="0" dirty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1,100 שרותי </a:t>
            </a:r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שיקום</a:t>
            </a:r>
          </a:p>
          <a:p>
            <a:endParaRPr lang="he-IL" sz="3200" b="0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he-IL" sz="3200" b="0" dirty="0" smtClean="0">
                <a:solidFill>
                  <a:srgbClr val="002060"/>
                </a:solidFill>
                <a:latin typeface="Gisha" pitchFamily="34" charset="-79"/>
                <a:cs typeface="Gisha" pitchFamily="34" charset="-79"/>
              </a:rPr>
              <a:t>ובתקציב של מיליארד ארבע מאות אלף ₪ </a:t>
            </a:r>
          </a:p>
          <a:p>
            <a:endParaRPr lang="he-IL" sz="3200" b="0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endParaRPr lang="he-IL" sz="3200" b="0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endParaRPr lang="he-IL" sz="3800" b="0" dirty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endParaRPr lang="he-IL" sz="3800" b="0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800" b="0" dirty="0" smtClean="0">
              <a:solidFill>
                <a:srgbClr val="002060"/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8967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מצגת משרדית רקע בהי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26428</TotalTime>
  <Words>206</Words>
  <Application>Microsoft Office PowerPoint</Application>
  <PresentationFormat>‫הצגה על המסך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Gisha</vt:lpstr>
      <vt:lpstr>Wingdings</vt:lpstr>
      <vt:lpstr>ערכת נושא מצגת משרדית רקע בהיר</vt:lpstr>
      <vt:lpstr>מצגת של PowerPoint‏</vt:lpstr>
      <vt:lpstr>התפלגות מספר מקבלי שירותי שיקום לפי שנים</vt:lpstr>
      <vt:lpstr>התפלגות מקבלי שרות לפי סוג שרות ולפי תקופות</vt:lpstr>
      <vt:lpstr>התפלגות מקבלי שירות לפי גיל</vt:lpstr>
      <vt:lpstr>הגיל השלישי</vt:lpstr>
      <vt:lpstr>ועדות סל שיקום ראשונות </vt:lpstr>
      <vt:lpstr>אחוזי יישום בהחלטות ראשונות וחוזרות</vt:lpstr>
      <vt:lpstr>ועדות מעקב</vt:lpstr>
      <vt:lpstr>מצגת של PowerPoint‏</vt:lpstr>
      <vt:lpstr>אתגרים במערך השיקום לשנת 2023 והלאה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הצגת מקרה – מודל תעסוקה חנות "כלים שלובים"</dc:title>
  <dc:creator>דניאל רוטנברג</dc:creator>
  <cp:lastModifiedBy>פרסי אדירי</cp:lastModifiedBy>
  <cp:revision>817</cp:revision>
  <dcterms:created xsi:type="dcterms:W3CDTF">2015-07-26T06:25:02Z</dcterms:created>
  <dcterms:modified xsi:type="dcterms:W3CDTF">2023-01-15T12:31:40Z</dcterms:modified>
</cp:coreProperties>
</file>